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7315200" cy="9601200"/>
  <p:embeddedFontLst>
    <p:embeddedFont>
      <p:font typeface="Open Sans SemiBold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jv6zDXCAapaBSJCCY7r7eM4JOT6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7.xml"/><Relationship Id="rId22" Type="http://schemas.openxmlformats.org/officeDocument/2006/relationships/font" Target="fonts/OpenSans-italic.fntdata"/><Relationship Id="rId10" Type="http://schemas.openxmlformats.org/officeDocument/2006/relationships/slide" Target="slides/slide6.xml"/><Relationship Id="rId21" Type="http://schemas.openxmlformats.org/officeDocument/2006/relationships/font" Target="fonts/OpenSans-bold.fntdata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OpenSansSemiBold-bold.fntdata"/><Relationship Id="rId16" Type="http://schemas.openxmlformats.org/officeDocument/2006/relationships/font" Target="fonts/OpenSansSemiBold-regular.fntdata"/><Relationship Id="rId5" Type="http://schemas.openxmlformats.org/officeDocument/2006/relationships/slide" Target="slides/slide1.xml"/><Relationship Id="rId19" Type="http://schemas.openxmlformats.org/officeDocument/2006/relationships/font" Target="fonts/OpenSansSemiBold-boldItalic.fntdata"/><Relationship Id="rId6" Type="http://schemas.openxmlformats.org/officeDocument/2006/relationships/slide" Target="slides/slide2.xml"/><Relationship Id="rId18" Type="http://schemas.openxmlformats.org/officeDocument/2006/relationships/font" Target="fonts/OpenSansSemiBold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8.jp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69920" cy="481727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587" y="0"/>
            <a:ext cx="3169920" cy="481727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19474"/>
            <a:ext cx="3169920" cy="481726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0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0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3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https://www.youtube.com/watch?v=nqlYgj17wL4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4:notes"/>
          <p:cNvSpPr txBox="1"/>
          <p:nvPr>
            <p:ph idx="12" type="sldNum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6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8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 txBox="1"/>
          <p:nvPr>
            <p:ph idx="1" type="body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9:notes"/>
          <p:cNvSpPr/>
          <p:nvPr>
            <p:ph idx="2" type="sldImg"/>
          </p:nvPr>
        </p:nvSpPr>
        <p:spPr>
          <a:xfrm>
            <a:off x="777875" y="1200150"/>
            <a:ext cx="5759450" cy="32400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2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4 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0 Content Chart">
  <p:cSld name="5.0 Content Char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3"/>
          <p:cNvSpPr txBox="1"/>
          <p:nvPr>
            <p:ph idx="1" type="body"/>
          </p:nvPr>
        </p:nvSpPr>
        <p:spPr>
          <a:xfrm>
            <a:off x="5183188" y="2049462"/>
            <a:ext cx="617220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4064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3pPr>
            <a:lvl4pPr indent="-406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4pPr>
            <a:lvl5pPr indent="-406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Content Chart 2">
  <p:cSld name="5.1 Content Chart 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839788" y="2022989"/>
            <a:ext cx="617220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4064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3pPr>
            <a:lvl4pPr indent="-406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4pPr>
            <a:lvl5pPr indent="-406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5" name="Google Shape;65;p24"/>
          <p:cNvSpPr txBox="1"/>
          <p:nvPr>
            <p:ph idx="2" type="body"/>
          </p:nvPr>
        </p:nvSpPr>
        <p:spPr>
          <a:xfrm>
            <a:off x="7419975" y="2022989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0 Chart + Photo">
  <p:cSld name="6.0 Chart + Phot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5"/>
          <p:cNvSpPr txBox="1"/>
          <p:nvPr>
            <p:ph idx="1" type="body"/>
          </p:nvPr>
        </p:nvSpPr>
        <p:spPr>
          <a:xfrm>
            <a:off x="838200" y="2049462"/>
            <a:ext cx="1051560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4064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3pPr>
            <a:lvl4pPr indent="-406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4pPr>
            <a:lvl5pPr indent="-406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9" name="Google Shape;69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0 Picture" type="picTx">
  <p:cSld name="PICTURE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6"/>
          <p:cNvSpPr txBox="1"/>
          <p:nvPr>
            <p:ph type="title"/>
          </p:nvPr>
        </p:nvSpPr>
        <p:spPr>
          <a:xfrm>
            <a:off x="459543" y="236124"/>
            <a:ext cx="4755253" cy="1637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6"/>
          <p:cNvSpPr/>
          <p:nvPr>
            <p:ph idx="2" type="pic"/>
          </p:nvPr>
        </p:nvSpPr>
        <p:spPr>
          <a:xfrm>
            <a:off x="5549774" y="236124"/>
            <a:ext cx="6491701" cy="5632864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26"/>
          <p:cNvSpPr txBox="1"/>
          <p:nvPr>
            <p:ph idx="1" type="body"/>
          </p:nvPr>
        </p:nvSpPr>
        <p:spPr>
          <a:xfrm>
            <a:off x="459543" y="1874067"/>
            <a:ext cx="4755253" cy="399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Picture Blue">
  <p:cSld name="7.2 Picture Blu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/>
          <p:nvPr/>
        </p:nvSpPr>
        <p:spPr>
          <a:xfrm>
            <a:off x="0" y="0"/>
            <a:ext cx="6095997" cy="617777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27"/>
          <p:cNvSpPr/>
          <p:nvPr>
            <p:ph idx="2" type="pic"/>
          </p:nvPr>
        </p:nvSpPr>
        <p:spPr>
          <a:xfrm>
            <a:off x="6096001" y="0"/>
            <a:ext cx="6095999" cy="6177776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27"/>
          <p:cNvSpPr txBox="1"/>
          <p:nvPr>
            <p:ph type="title"/>
          </p:nvPr>
        </p:nvSpPr>
        <p:spPr>
          <a:xfrm>
            <a:off x="315111" y="457200"/>
            <a:ext cx="5319971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" type="body"/>
          </p:nvPr>
        </p:nvSpPr>
        <p:spPr>
          <a:xfrm>
            <a:off x="316872" y="2057400"/>
            <a:ext cx="531821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  <p:transition spd="slow">
    <p:wipe dir="l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3 Picture ">
  <p:cSld name="7.3 Picture 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8"/>
          <p:cNvSpPr txBox="1"/>
          <p:nvPr>
            <p:ph type="title"/>
          </p:nvPr>
        </p:nvSpPr>
        <p:spPr>
          <a:xfrm>
            <a:off x="7267652" y="235391"/>
            <a:ext cx="4673867" cy="17925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8"/>
          <p:cNvSpPr/>
          <p:nvPr>
            <p:ph idx="2" type="pic"/>
          </p:nvPr>
        </p:nvSpPr>
        <p:spPr>
          <a:xfrm>
            <a:off x="0" y="0"/>
            <a:ext cx="7018637" cy="6079524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8"/>
          <p:cNvSpPr txBox="1"/>
          <p:nvPr>
            <p:ph idx="1" type="body"/>
          </p:nvPr>
        </p:nvSpPr>
        <p:spPr>
          <a:xfrm>
            <a:off x="7267653" y="2027977"/>
            <a:ext cx="4673867" cy="39151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5 Picture Yellow">
  <p:cSld name="7.5 Picture Yellow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9"/>
          <p:cNvSpPr/>
          <p:nvPr/>
        </p:nvSpPr>
        <p:spPr>
          <a:xfrm>
            <a:off x="7018637" y="-37071"/>
            <a:ext cx="5183187" cy="61165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29"/>
          <p:cNvSpPr txBox="1"/>
          <p:nvPr>
            <p:ph type="title"/>
          </p:nvPr>
        </p:nvSpPr>
        <p:spPr>
          <a:xfrm>
            <a:off x="7421562" y="247135"/>
            <a:ext cx="443847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9"/>
          <p:cNvSpPr/>
          <p:nvPr>
            <p:ph idx="2" type="pic"/>
          </p:nvPr>
        </p:nvSpPr>
        <p:spPr>
          <a:xfrm>
            <a:off x="0" y="0"/>
            <a:ext cx="7018637" cy="6079524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9"/>
          <p:cNvSpPr txBox="1"/>
          <p:nvPr>
            <p:ph idx="1" type="body"/>
          </p:nvPr>
        </p:nvSpPr>
        <p:spPr>
          <a:xfrm>
            <a:off x="7421563" y="1847335"/>
            <a:ext cx="4438477" cy="3950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 Section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4"/>
          <p:cNvSpPr/>
          <p:nvPr/>
        </p:nvSpPr>
        <p:spPr>
          <a:xfrm>
            <a:off x="0" y="0"/>
            <a:ext cx="12192000" cy="61842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4"/>
          <p:cNvSpPr txBox="1"/>
          <p:nvPr>
            <p:ph type="title"/>
          </p:nvPr>
        </p:nvSpPr>
        <p:spPr>
          <a:xfrm>
            <a:off x="635000" y="1796692"/>
            <a:ext cx="10718800" cy="17132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628650" y="3786159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2000"/>
              <a:buNone/>
              <a:defRPr sz="2000">
                <a:solidFill>
                  <a:srgbClr val="8D8E9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800"/>
              <a:buNone/>
              <a:defRPr sz="1800">
                <a:solidFill>
                  <a:srgbClr val="8D8E9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9pPr>
          </a:lstStyle>
          <a:p/>
        </p:txBody>
      </p:sp>
      <p:cxnSp>
        <p:nvCxnSpPr>
          <p:cNvPr id="20" name="Google Shape;20;p14"/>
          <p:cNvCxnSpPr/>
          <p:nvPr/>
        </p:nvCxnSpPr>
        <p:spPr>
          <a:xfrm>
            <a:off x="685800" y="3602038"/>
            <a:ext cx="3274221" cy="0"/>
          </a:xfrm>
          <a:prstGeom prst="straightConnector1">
            <a:avLst/>
          </a:prstGeom>
          <a:noFill/>
          <a:ln cap="flat" cmpd="sng" w="127000">
            <a:solidFill>
              <a:srgbClr val="323842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0 Agenda">
  <p:cSld name="2.0 Agenda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0 Title">
  <p:cSld name="1.0 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0178" y="0"/>
            <a:ext cx="1222217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6"/>
          <p:cNvSpPr/>
          <p:nvPr/>
        </p:nvSpPr>
        <p:spPr>
          <a:xfrm>
            <a:off x="-30179" y="0"/>
            <a:ext cx="12222179" cy="6858000"/>
          </a:xfrm>
          <a:prstGeom prst="rect">
            <a:avLst/>
          </a:prstGeom>
          <a:solidFill>
            <a:srgbClr val="000000">
              <a:alpha val="28235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" name="Google Shape;25;p16"/>
          <p:cNvCxnSpPr/>
          <p:nvPr/>
        </p:nvCxnSpPr>
        <p:spPr>
          <a:xfrm>
            <a:off x="5883442" y="6417410"/>
            <a:ext cx="6136105" cy="0"/>
          </a:xfrm>
          <a:prstGeom prst="straightConnector1">
            <a:avLst/>
          </a:prstGeom>
          <a:noFill/>
          <a:ln cap="flat" cmpd="sng" w="127000">
            <a:solidFill>
              <a:srgbClr val="FFD83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26" name="Google Shape;26;p16"/>
          <p:cNvSpPr/>
          <p:nvPr/>
        </p:nvSpPr>
        <p:spPr>
          <a:xfrm>
            <a:off x="5883441" y="4480823"/>
            <a:ext cx="6136105" cy="1674875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black background with white text&#10;&#10;Description automatically generated" id="27" name="Google Shape;2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34974" y="4920792"/>
            <a:ext cx="2486857" cy="7535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grey logo&#10;&#10;Description automatically generated" id="28" name="Google Shape;2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36610" y="5061878"/>
            <a:ext cx="2601798" cy="553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 Titl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10723418" y="6356350"/>
            <a:ext cx="6303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D8E9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D8E9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D8E9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D8E9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D8E9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D8E9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D8E9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D8E9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D8E9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17"/>
          <p:cNvSpPr txBox="1"/>
          <p:nvPr>
            <p:ph idx="10" type="dt"/>
          </p:nvPr>
        </p:nvSpPr>
        <p:spPr>
          <a:xfrm>
            <a:off x="9606070" y="6356350"/>
            <a:ext cx="100440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rgbClr val="32384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 cap="flat" cmpd="sng" w="127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" name="Google Shape;35;p17"/>
          <p:cNvCxnSpPr/>
          <p:nvPr/>
        </p:nvCxnSpPr>
        <p:spPr>
          <a:xfrm>
            <a:off x="5968753" y="2612994"/>
            <a:ext cx="5751035" cy="12956"/>
          </a:xfrm>
          <a:prstGeom prst="straightConnector1">
            <a:avLst/>
          </a:prstGeom>
          <a:noFill/>
          <a:ln cap="flat" cmpd="sng" w="127000">
            <a:solidFill>
              <a:srgbClr val="FFD83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6" name="Google Shape;36;p17"/>
          <p:cNvSpPr/>
          <p:nvPr/>
        </p:nvSpPr>
        <p:spPr>
          <a:xfrm>
            <a:off x="5817453" y="601682"/>
            <a:ext cx="6003759" cy="1674875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black background with white text&#10;&#10;Description automatically generated" id="37" name="Google Shape;3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68986" y="1041651"/>
            <a:ext cx="2486857" cy="7535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grey logo&#10;&#10;Description automatically generated" id="38" name="Google Shape;3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70622" y="1182737"/>
            <a:ext cx="2601798" cy="553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2 Title">
  <p:cSld name="1.2 Titl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sz="36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2 Section">
  <p:cSld name="3.2 Sec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9"/>
          <p:cNvSpPr/>
          <p:nvPr/>
        </p:nvSpPr>
        <p:spPr>
          <a:xfrm>
            <a:off x="0" y="0"/>
            <a:ext cx="12192000" cy="6196263"/>
          </a:xfrm>
          <a:prstGeom prst="rect">
            <a:avLst/>
          </a:prstGeom>
          <a:solidFill>
            <a:srgbClr val="1A6EB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19"/>
          <p:cNvSpPr txBox="1"/>
          <p:nvPr>
            <p:ph type="title"/>
          </p:nvPr>
        </p:nvSpPr>
        <p:spPr>
          <a:xfrm>
            <a:off x="685800" y="1722117"/>
            <a:ext cx="10515600" cy="17849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9"/>
          <p:cNvSpPr txBox="1"/>
          <p:nvPr>
            <p:ph idx="1" type="body"/>
          </p:nvPr>
        </p:nvSpPr>
        <p:spPr>
          <a:xfrm>
            <a:off x="685800" y="3782269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2000"/>
              <a:buNone/>
              <a:defRPr sz="2000">
                <a:solidFill>
                  <a:srgbClr val="8D8E9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800"/>
              <a:buNone/>
              <a:defRPr sz="1800">
                <a:solidFill>
                  <a:srgbClr val="8D8E9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D8E91"/>
              </a:buClr>
              <a:buSzPts val="1600"/>
              <a:buNone/>
              <a:defRPr sz="1600">
                <a:solidFill>
                  <a:srgbClr val="8D8E91"/>
                </a:solidFill>
              </a:defRPr>
            </a:lvl9pPr>
          </a:lstStyle>
          <a:p/>
        </p:txBody>
      </p:sp>
      <p:cxnSp>
        <p:nvCxnSpPr>
          <p:cNvPr id="46" name="Google Shape;46;p19"/>
          <p:cNvCxnSpPr/>
          <p:nvPr/>
        </p:nvCxnSpPr>
        <p:spPr>
          <a:xfrm>
            <a:off x="685800" y="3602038"/>
            <a:ext cx="3274221" cy="0"/>
          </a:xfrm>
          <a:prstGeom prst="straightConnector1">
            <a:avLst/>
          </a:prstGeom>
          <a:noFill/>
          <a:ln cap="flat" cmpd="sng" w="127000">
            <a:solidFill>
              <a:srgbClr val="D3EAF4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Content Half" type="twoObj">
  <p:cSld name="TWO_OBJECT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4064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3pPr>
            <a:lvl4pPr indent="-406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4pPr>
            <a:lvl5pPr indent="-406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4064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3pPr>
            <a:lvl4pPr indent="-406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4pPr>
            <a:lvl5pPr indent="-406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3 Content Half + Titles" type="twoTxTwoObj">
  <p:cSld name="TWO_OBJECTS_WITH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b="1" i="0" sz="28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4pPr>
            <a:lvl5pPr indent="-3810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b="1" i="0" sz="28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4pPr>
            <a:lvl5pPr indent="-3810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6.xml"/><Relationship Id="rId6" Type="http://schemas.openxmlformats.org/officeDocument/2006/relationships/slideLayout" Target="../slideLayouts/slideLayout3.xml"/><Relationship Id="rId18" Type="http://schemas.openxmlformats.org/officeDocument/2006/relationships/slideLayout" Target="../slideLayouts/slideLayout15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nm-01.png" id="10" name="Google Shape;10;p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40364" y="2137497"/>
            <a:ext cx="6628655" cy="662865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grey text on a black background&#10;&#10;Description automatically generated" id="13" name="Google Shape;1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0388" y="6364061"/>
            <a:ext cx="914400" cy="3010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grey logo&#10;&#10;Description automatically generated" id="14" name="Google Shape;1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0458" y="6421023"/>
            <a:ext cx="1018095" cy="21674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8.jpg"/><Relationship Id="rId6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yellow and black text&#10;&#10;Description automatically generated" id="92" name="Google Shape;9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00105" y="-1"/>
            <a:ext cx="12792105" cy="7195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"/>
          <p:cNvSpPr/>
          <p:nvPr/>
        </p:nvSpPr>
        <p:spPr>
          <a:xfrm>
            <a:off x="329784" y="359763"/>
            <a:ext cx="11542426" cy="542643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0"/>
          <p:cNvSpPr txBox="1"/>
          <p:nvPr>
            <p:ph type="title"/>
          </p:nvPr>
        </p:nvSpPr>
        <p:spPr>
          <a:xfrm>
            <a:off x="736600" y="794480"/>
            <a:ext cx="10718800" cy="9841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/>
              <a:t>CONFERENCE EVALUATION</a:t>
            </a:r>
            <a:endParaRPr/>
          </a:p>
        </p:txBody>
      </p:sp>
      <p:pic>
        <p:nvPicPr>
          <p:cNvPr descr="A qr code on a white background&#10;&#10;Description automatically generated" id="175" name="Google Shape;17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5562" y="1817560"/>
            <a:ext cx="3552664" cy="35526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o, You Don't Have to Say Thank You Constantly. Here's Why, According to a  New Study | Inc.com" id="176" name="Google Shape;176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4550" y="2155911"/>
            <a:ext cx="5389209" cy="3031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"/>
          <p:cNvSpPr/>
          <p:nvPr/>
        </p:nvSpPr>
        <p:spPr>
          <a:xfrm>
            <a:off x="329784" y="359763"/>
            <a:ext cx="11542426" cy="542643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No, You Don't Have to Say Thank You Constantly. Here's Why, According to a  New Study | Inc.com" id="182" name="Google Shape;18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17821" y="782053"/>
            <a:ext cx="7756358" cy="436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329784" y="359763"/>
            <a:ext cx="11542426" cy="542643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 txBox="1"/>
          <p:nvPr>
            <p:ph type="title"/>
          </p:nvPr>
        </p:nvSpPr>
        <p:spPr>
          <a:xfrm>
            <a:off x="1052206" y="1919023"/>
            <a:ext cx="6282446" cy="144157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/>
              <a:t>Sandra Hill-Glover</a:t>
            </a:r>
            <a:br>
              <a:rPr lang="en-US" sz="5000"/>
            </a:br>
            <a:r>
              <a:rPr lang="en-US" sz="5000"/>
              <a:t>VP of Learning </a:t>
            </a:r>
            <a:br>
              <a:rPr lang="en-US" sz="5000"/>
            </a:br>
            <a:r>
              <a:rPr lang="en-US" sz="5000"/>
              <a:t>&amp; Innovation</a:t>
            </a:r>
            <a:endParaRPr/>
          </a:p>
        </p:txBody>
      </p:sp>
      <p:sp>
        <p:nvSpPr>
          <p:cNvPr id="99" name="Google Shape;99;p2"/>
          <p:cNvSpPr txBox="1"/>
          <p:nvPr>
            <p:ph idx="1" type="body"/>
          </p:nvPr>
        </p:nvSpPr>
        <p:spPr>
          <a:xfrm>
            <a:off x="1052206" y="3606776"/>
            <a:ext cx="6282446" cy="966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/>
              <a:t>Center for Nonprofit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/>
              <a:t>Management (CNM)</a:t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7490294" y="1552101"/>
            <a:ext cx="3051718" cy="29586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erson smiling at the camera&#10;&#10;Description automatically generated" id="101" name="Google Shape;10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47541" y="1856333"/>
            <a:ext cx="2400058" cy="2400058"/>
          </a:xfrm>
          <a:prstGeom prst="ellipse">
            <a:avLst/>
          </a:prstGeom>
          <a:noFill/>
          <a:ln cap="rnd" cmpd="sng" w="635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>
            <a:off x="329784" y="359763"/>
            <a:ext cx="11542426" cy="542643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3"/>
          <p:cNvSpPr txBox="1"/>
          <p:nvPr>
            <p:ph type="title"/>
          </p:nvPr>
        </p:nvSpPr>
        <p:spPr>
          <a:xfrm>
            <a:off x="1052206" y="1402534"/>
            <a:ext cx="6282446" cy="22887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/>
              <a:t>Tirzah Van Damme</a:t>
            </a:r>
            <a:br>
              <a:rPr lang="en-US" sz="5000"/>
            </a:br>
            <a:r>
              <a:rPr lang="en-US" sz="5000"/>
              <a:t>Global AI Strategy Lead for UN &amp; IGOs</a:t>
            </a:r>
            <a:endParaRPr/>
          </a:p>
        </p:txBody>
      </p:sp>
      <p:sp>
        <p:nvSpPr>
          <p:cNvPr id="108" name="Google Shape;108;p3"/>
          <p:cNvSpPr txBox="1"/>
          <p:nvPr>
            <p:ph idx="1" type="body"/>
          </p:nvPr>
        </p:nvSpPr>
        <p:spPr>
          <a:xfrm>
            <a:off x="1052206" y="3937511"/>
            <a:ext cx="6282446" cy="966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/>
              <a:t>Microsoft</a:t>
            </a:r>
            <a:endParaRPr/>
          </a:p>
        </p:txBody>
      </p:sp>
      <p:sp>
        <p:nvSpPr>
          <p:cNvPr id="109" name="Google Shape;109;p3"/>
          <p:cNvSpPr/>
          <p:nvPr/>
        </p:nvSpPr>
        <p:spPr>
          <a:xfrm>
            <a:off x="7723755" y="1377005"/>
            <a:ext cx="3051718" cy="29586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1002" y="1681237"/>
            <a:ext cx="2400058" cy="2400058"/>
          </a:xfrm>
          <a:prstGeom prst="ellipse">
            <a:avLst/>
          </a:prstGeom>
          <a:noFill/>
          <a:ln cap="rnd" cmpd="sng" w="635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9200" y="422918"/>
            <a:ext cx="97536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/>
          <p:nvPr/>
        </p:nvSpPr>
        <p:spPr>
          <a:xfrm>
            <a:off x="329784" y="359763"/>
            <a:ext cx="11542426" cy="542643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 txBox="1"/>
          <p:nvPr>
            <p:ph type="title"/>
          </p:nvPr>
        </p:nvSpPr>
        <p:spPr>
          <a:xfrm>
            <a:off x="3775330" y="4079360"/>
            <a:ext cx="2885532" cy="8731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US" sz="2500"/>
              <a:t>Jen Garcia</a:t>
            </a:r>
            <a:br>
              <a:rPr lang="en-US" sz="2500"/>
            </a:br>
            <a:r>
              <a:rPr lang="en-US" sz="2500"/>
              <a:t>Employ </a:t>
            </a:r>
            <a:br>
              <a:rPr lang="en-US" sz="2500"/>
            </a:br>
            <a:r>
              <a:rPr lang="en-US" sz="2500"/>
              <a:t>California</a:t>
            </a:r>
            <a:endParaRPr/>
          </a:p>
        </p:txBody>
      </p:sp>
      <p:sp>
        <p:nvSpPr>
          <p:cNvPr id="123" name="Google Shape;123;p5"/>
          <p:cNvSpPr txBox="1"/>
          <p:nvPr>
            <p:ph idx="1" type="body"/>
          </p:nvPr>
        </p:nvSpPr>
        <p:spPr>
          <a:xfrm>
            <a:off x="3941708" y="4971984"/>
            <a:ext cx="2474506" cy="351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/>
              <a:t>Panelist</a:t>
            </a:r>
            <a:endParaRPr/>
          </a:p>
        </p:txBody>
      </p:sp>
      <p:sp>
        <p:nvSpPr>
          <p:cNvPr id="124" name="Google Shape;124;p5"/>
          <p:cNvSpPr txBox="1"/>
          <p:nvPr/>
        </p:nvSpPr>
        <p:spPr>
          <a:xfrm>
            <a:off x="6521938" y="3808280"/>
            <a:ext cx="2726732" cy="8731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Todd Terrazas</a:t>
            </a:r>
            <a:br>
              <a:rPr b="1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LA</a:t>
            </a:r>
            <a:endParaRPr/>
          </a:p>
        </p:txBody>
      </p:sp>
      <p:sp>
        <p:nvSpPr>
          <p:cNvPr id="125" name="Google Shape;125;p5"/>
          <p:cNvSpPr txBox="1"/>
          <p:nvPr/>
        </p:nvSpPr>
        <p:spPr>
          <a:xfrm>
            <a:off x="6638671" y="4971984"/>
            <a:ext cx="2474506" cy="351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Panelist</a:t>
            </a:r>
            <a:endParaRPr/>
          </a:p>
        </p:txBody>
      </p:sp>
      <p:sp>
        <p:nvSpPr>
          <p:cNvPr id="126" name="Google Shape;126;p5"/>
          <p:cNvSpPr txBox="1"/>
          <p:nvPr/>
        </p:nvSpPr>
        <p:spPr>
          <a:xfrm>
            <a:off x="8969146" y="3770660"/>
            <a:ext cx="2726732" cy="8731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Erika Smith</a:t>
            </a:r>
            <a:br>
              <a:rPr b="1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Microsoft</a:t>
            </a:r>
            <a:endParaRPr/>
          </a:p>
        </p:txBody>
      </p:sp>
      <p:sp>
        <p:nvSpPr>
          <p:cNvPr id="127" name="Google Shape;127;p5"/>
          <p:cNvSpPr txBox="1"/>
          <p:nvPr/>
        </p:nvSpPr>
        <p:spPr>
          <a:xfrm>
            <a:off x="9008059" y="4953819"/>
            <a:ext cx="2474506" cy="351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Panelist</a:t>
            </a:r>
            <a:endParaRPr/>
          </a:p>
        </p:txBody>
      </p:sp>
      <p:sp>
        <p:nvSpPr>
          <p:cNvPr id="128" name="Google Shape;128;p5"/>
          <p:cNvSpPr/>
          <p:nvPr/>
        </p:nvSpPr>
        <p:spPr>
          <a:xfrm>
            <a:off x="9260974" y="1638000"/>
            <a:ext cx="2027243" cy="20063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Google Shape;129;p5"/>
          <p:cNvPicPr preferRelativeResize="0"/>
          <p:nvPr/>
        </p:nvPicPr>
        <p:blipFill rotWithShape="1">
          <a:blip r:embed="rId3">
            <a:alphaModFix/>
          </a:blip>
          <a:srcRect b="0" l="39" r="38" t="0"/>
          <a:stretch/>
        </p:blipFill>
        <p:spPr>
          <a:xfrm>
            <a:off x="9419401" y="1774191"/>
            <a:ext cx="1713175" cy="1713175"/>
          </a:xfrm>
          <a:prstGeom prst="ellipse">
            <a:avLst/>
          </a:prstGeom>
          <a:noFill/>
          <a:ln cap="rnd" cmpd="sng" w="635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130" name="Google Shape;130;p5"/>
          <p:cNvSpPr txBox="1"/>
          <p:nvPr/>
        </p:nvSpPr>
        <p:spPr>
          <a:xfrm>
            <a:off x="310264" y="4071831"/>
            <a:ext cx="3313566" cy="8731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Efrain Escobedo</a:t>
            </a:r>
            <a:br>
              <a:rPr b="1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Center for Nonprofit Management</a:t>
            </a:r>
            <a:endParaRPr/>
          </a:p>
        </p:txBody>
      </p:sp>
      <p:sp>
        <p:nvSpPr>
          <p:cNvPr id="131" name="Google Shape;131;p5"/>
          <p:cNvSpPr txBox="1"/>
          <p:nvPr/>
        </p:nvSpPr>
        <p:spPr>
          <a:xfrm>
            <a:off x="729794" y="4964455"/>
            <a:ext cx="2474506" cy="351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Moderator</a:t>
            </a:r>
            <a:endParaRPr/>
          </a:p>
        </p:txBody>
      </p:sp>
      <p:sp>
        <p:nvSpPr>
          <p:cNvPr id="132" name="Google Shape;132;p5"/>
          <p:cNvSpPr/>
          <p:nvPr/>
        </p:nvSpPr>
        <p:spPr>
          <a:xfrm>
            <a:off x="1002297" y="1687546"/>
            <a:ext cx="2027243" cy="20063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" name="Google Shape;133;p5"/>
          <p:cNvPicPr preferRelativeResize="0"/>
          <p:nvPr/>
        </p:nvPicPr>
        <p:blipFill rotWithShape="1">
          <a:blip r:embed="rId4">
            <a:alphaModFix/>
          </a:blip>
          <a:srcRect b="0" l="2940" r="2941" t="0"/>
          <a:stretch/>
        </p:blipFill>
        <p:spPr>
          <a:xfrm>
            <a:off x="1160724" y="1843192"/>
            <a:ext cx="1713175" cy="1713175"/>
          </a:xfrm>
          <a:prstGeom prst="ellipse">
            <a:avLst/>
          </a:prstGeom>
          <a:noFill/>
          <a:ln cap="rnd" cmpd="sng" w="635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134" name="Google Shape;134;p5"/>
          <p:cNvSpPr/>
          <p:nvPr/>
        </p:nvSpPr>
        <p:spPr>
          <a:xfrm>
            <a:off x="6787433" y="1668091"/>
            <a:ext cx="2027243" cy="20063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p5"/>
          <p:cNvPicPr preferRelativeResize="0"/>
          <p:nvPr/>
        </p:nvPicPr>
        <p:blipFill rotWithShape="1">
          <a:blip r:embed="rId5">
            <a:alphaModFix/>
          </a:blip>
          <a:srcRect b="32554" l="28" r="-28" t="777"/>
          <a:stretch/>
        </p:blipFill>
        <p:spPr>
          <a:xfrm>
            <a:off x="6945860" y="1823737"/>
            <a:ext cx="1713175" cy="1713175"/>
          </a:xfrm>
          <a:prstGeom prst="ellipse">
            <a:avLst/>
          </a:prstGeom>
          <a:noFill/>
          <a:ln cap="rnd" cmpd="sng" w="635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136" name="Google Shape;136;p5"/>
          <p:cNvSpPr/>
          <p:nvPr/>
        </p:nvSpPr>
        <p:spPr>
          <a:xfrm>
            <a:off x="4204475" y="1683375"/>
            <a:ext cx="2027243" cy="20063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p5"/>
          <p:cNvPicPr preferRelativeResize="0"/>
          <p:nvPr/>
        </p:nvPicPr>
        <p:blipFill rotWithShape="1">
          <a:blip r:embed="rId6">
            <a:alphaModFix/>
          </a:blip>
          <a:srcRect b="21162" l="-1016" r="1016" t="-1162"/>
          <a:stretch/>
        </p:blipFill>
        <p:spPr>
          <a:xfrm>
            <a:off x="4362902" y="1819566"/>
            <a:ext cx="1713175" cy="1713175"/>
          </a:xfrm>
          <a:prstGeom prst="ellipse">
            <a:avLst/>
          </a:prstGeom>
          <a:noFill/>
          <a:ln cap="rnd" cmpd="sng" w="635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138" name="Google Shape;138;p5"/>
          <p:cNvSpPr txBox="1"/>
          <p:nvPr/>
        </p:nvSpPr>
        <p:spPr>
          <a:xfrm>
            <a:off x="433723" y="656448"/>
            <a:ext cx="1136479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Nonprofit Organizations’ AI Success Stories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5074" y="879943"/>
            <a:ext cx="7131594" cy="474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"/>
          <p:cNvSpPr/>
          <p:nvPr/>
        </p:nvSpPr>
        <p:spPr>
          <a:xfrm>
            <a:off x="329784" y="359763"/>
            <a:ext cx="11542426" cy="542643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7"/>
          <p:cNvSpPr txBox="1"/>
          <p:nvPr>
            <p:ph type="title"/>
          </p:nvPr>
        </p:nvSpPr>
        <p:spPr>
          <a:xfrm>
            <a:off x="1321991" y="1781180"/>
            <a:ext cx="6282446" cy="22887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/>
              <a:t>Joey Zumaya</a:t>
            </a:r>
            <a:br>
              <a:rPr lang="en-US" sz="5000"/>
            </a:br>
            <a:r>
              <a:rPr lang="en-US" sz="5000"/>
              <a:t>Head of Nonprofit Enterprise Sales </a:t>
            </a:r>
            <a:br>
              <a:rPr lang="en-US" sz="5000"/>
            </a:br>
            <a:r>
              <a:rPr lang="en-US" sz="5000"/>
              <a:t>&amp; Strategy</a:t>
            </a:r>
            <a:endParaRPr/>
          </a:p>
        </p:txBody>
      </p:sp>
      <p:sp>
        <p:nvSpPr>
          <p:cNvPr id="150" name="Google Shape;150;p7"/>
          <p:cNvSpPr txBox="1"/>
          <p:nvPr>
            <p:ph idx="1" type="body"/>
          </p:nvPr>
        </p:nvSpPr>
        <p:spPr>
          <a:xfrm>
            <a:off x="1321991" y="4316157"/>
            <a:ext cx="6282446" cy="966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/>
              <a:t>LinkedIn</a:t>
            </a: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7723755" y="1377005"/>
            <a:ext cx="3051718" cy="29586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7"/>
          <p:cNvPicPr preferRelativeResize="0"/>
          <p:nvPr/>
        </p:nvPicPr>
        <p:blipFill rotWithShape="1">
          <a:blip r:embed="rId3">
            <a:alphaModFix/>
          </a:blip>
          <a:srcRect b="0" l="16667" r="16666" t="0"/>
          <a:stretch/>
        </p:blipFill>
        <p:spPr>
          <a:xfrm>
            <a:off x="8081002" y="1681237"/>
            <a:ext cx="2400058" cy="2400058"/>
          </a:xfrm>
          <a:prstGeom prst="ellipse">
            <a:avLst/>
          </a:prstGeom>
          <a:noFill/>
          <a:ln cap="rnd" cmpd="sng" w="635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/>
          <p:nvPr/>
        </p:nvSpPr>
        <p:spPr>
          <a:xfrm>
            <a:off x="329784" y="359763"/>
            <a:ext cx="11542426" cy="542643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8"/>
          <p:cNvSpPr txBox="1"/>
          <p:nvPr>
            <p:ph type="title"/>
          </p:nvPr>
        </p:nvSpPr>
        <p:spPr>
          <a:xfrm>
            <a:off x="1052206" y="1919023"/>
            <a:ext cx="6282446" cy="144157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r>
              <a:rPr lang="en-US" sz="5000"/>
              <a:t>Sandra Hill-Glover</a:t>
            </a:r>
            <a:br>
              <a:rPr lang="en-US" sz="5000"/>
            </a:br>
            <a:r>
              <a:rPr lang="en-US" sz="5000"/>
              <a:t>VP of Learning </a:t>
            </a:r>
            <a:br>
              <a:rPr lang="en-US" sz="5000"/>
            </a:br>
            <a:r>
              <a:rPr lang="en-US" sz="5000"/>
              <a:t>&amp; Innovation</a:t>
            </a:r>
            <a:endParaRPr/>
          </a:p>
        </p:txBody>
      </p:sp>
      <p:sp>
        <p:nvSpPr>
          <p:cNvPr id="159" name="Google Shape;159;p8"/>
          <p:cNvSpPr txBox="1"/>
          <p:nvPr>
            <p:ph idx="1" type="body"/>
          </p:nvPr>
        </p:nvSpPr>
        <p:spPr>
          <a:xfrm>
            <a:off x="1052206" y="3606776"/>
            <a:ext cx="6282446" cy="966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/>
              <a:t>Center for Nonprofit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/>
              <a:t>Management (CNM)</a:t>
            </a:r>
            <a:endParaRPr/>
          </a:p>
        </p:txBody>
      </p:sp>
      <p:sp>
        <p:nvSpPr>
          <p:cNvPr id="160" name="Google Shape;160;p8"/>
          <p:cNvSpPr/>
          <p:nvPr/>
        </p:nvSpPr>
        <p:spPr>
          <a:xfrm>
            <a:off x="7490294" y="1552101"/>
            <a:ext cx="3051718" cy="29586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erson smiling at the camera&#10;&#10;Description automatically generated" id="161" name="Google Shape;16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47541" y="1856333"/>
            <a:ext cx="2400058" cy="2400058"/>
          </a:xfrm>
          <a:prstGeom prst="ellipse">
            <a:avLst/>
          </a:prstGeom>
          <a:noFill/>
          <a:ln cap="rnd" cmpd="sng" w="635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"/>
          <p:cNvSpPr/>
          <p:nvPr/>
        </p:nvSpPr>
        <p:spPr>
          <a:xfrm>
            <a:off x="329784" y="359763"/>
            <a:ext cx="11542426" cy="542643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watercolor painting of flowers&#10;&#10;Description automatically generated" id="167" name="Google Shape;16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5548" y="369456"/>
            <a:ext cx="11660905" cy="548408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9"/>
          <p:cNvSpPr txBox="1"/>
          <p:nvPr>
            <p:ph type="title"/>
          </p:nvPr>
        </p:nvSpPr>
        <p:spPr>
          <a:xfrm>
            <a:off x="736600" y="986983"/>
            <a:ext cx="10718800" cy="28579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lang="en-US" sz="6600"/>
              <a:t>FINAL</a:t>
            </a:r>
            <a:br>
              <a:rPr lang="en-US" sz="6600"/>
            </a:br>
            <a:r>
              <a:rPr lang="en-US" sz="6600"/>
              <a:t>REFLECTIONS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NM Theme 2020">
  <a:themeElements>
    <a:clrScheme name="CNM Color Palette">
      <a:dk1>
        <a:srgbClr val="323741"/>
      </a:dk1>
      <a:lt1>
        <a:srgbClr val="FFFFFF"/>
      </a:lt1>
      <a:dk2>
        <a:srgbClr val="196DB6"/>
      </a:dk2>
      <a:lt2>
        <a:srgbClr val="FEE1CF"/>
      </a:lt2>
      <a:accent1>
        <a:srgbClr val="FFD732"/>
      </a:accent1>
      <a:accent2>
        <a:srgbClr val="A3DAD3"/>
      </a:accent2>
      <a:accent3>
        <a:srgbClr val="196DB6"/>
      </a:accent3>
      <a:accent4>
        <a:srgbClr val="F05050"/>
      </a:accent4>
      <a:accent5>
        <a:srgbClr val="D3E9F4"/>
      </a:accent5>
      <a:accent6>
        <a:srgbClr val="FEE1CF"/>
      </a:accent6>
      <a:hlink>
        <a:srgbClr val="196DB6"/>
      </a:hlink>
      <a:folHlink>
        <a:srgbClr val="32374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2020-10-19T20:02:55Z</dcterms:created>
  <dc:creator>Diane Lindquist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0x010100BD6CB306AE33CA4C88AC72B7E787097A</vt:lpwstr>
  </property>
  <property fmtid="{D5CDD505-2E9C-101B-9397-08002B2CF9AE}" pid="3" name="MediaServiceImageTags">
    <vt:lpwstr/>
  </property>
</Properties>
</file>